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2" r:id="rId4"/>
    <p:sldId id="260" r:id="rId5"/>
    <p:sldId id="274" r:id="rId6"/>
    <p:sldId id="263" r:id="rId7"/>
    <p:sldId id="273" r:id="rId8"/>
    <p:sldId id="262" r:id="rId9"/>
    <p:sldId id="261" r:id="rId10"/>
    <p:sldId id="275" r:id="rId11"/>
    <p:sldId id="265" r:id="rId12"/>
    <p:sldId id="267" r:id="rId13"/>
    <p:sldId id="268" r:id="rId14"/>
    <p:sldId id="269" r:id="rId15"/>
    <p:sldId id="270" r:id="rId16"/>
    <p:sldId id="276" r:id="rId17"/>
    <p:sldId id="271" r:id="rId18"/>
    <p:sldId id="277" r:id="rId19"/>
    <p:sldId id="278" r:id="rId20"/>
    <p:sldId id="279" r:id="rId21"/>
    <p:sldId id="280" r:id="rId22"/>
    <p:sldId id="266" r:id="rId23"/>
    <p:sldId id="282" r:id="rId24"/>
    <p:sldId id="283" r:id="rId25"/>
    <p:sldId id="281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崇碩 陳" initials="崇碩" lastIdx="1" clrIdx="0">
    <p:extLst>
      <p:ext uri="{19B8F6BF-5375-455C-9EA6-DF929625EA0E}">
        <p15:presenceInfo xmlns:p15="http://schemas.microsoft.com/office/powerpoint/2012/main" userId="aaa02cfc9db644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FA638A-73BA-494F-BB13-73C27CF0FA88}" v="130" dt="2025-08-24T05:23:43.7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1" autoAdjust="0"/>
    <p:restoredTop sz="81386" autoAdjust="0"/>
  </p:normalViewPr>
  <p:slideViewPr>
    <p:cSldViewPr snapToGrid="0" showGuides="1">
      <p:cViewPr varScale="1">
        <p:scale>
          <a:sx n="92" d="100"/>
          <a:sy n="92" d="100"/>
        </p:scale>
        <p:origin x="102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DA4E6-A796-4A0A-8EA8-8E05E1787F05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0CE21-A827-46F8-BEFD-C23296934A6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7057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231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1" dirty="0"/>
              <a:t>Textual Inversion</a:t>
            </a:r>
            <a:r>
              <a:rPr lang="en-US" altLang="zh-TW" dirty="0"/>
              <a:t> </a:t>
            </a:r>
            <a:r>
              <a:rPr lang="zh-TW" altLang="en-US" dirty="0"/>
              <a:t>是一種方法，用來讓文字</a:t>
            </a:r>
            <a:r>
              <a:rPr lang="en-US" altLang="zh-TW" dirty="0"/>
              <a:t>-to-image </a:t>
            </a:r>
            <a:r>
              <a:rPr lang="zh-TW" altLang="en-US" dirty="0"/>
              <a:t>模型如 </a:t>
            </a:r>
            <a:r>
              <a:rPr lang="en-US" altLang="zh-TW" dirty="0"/>
              <a:t>Stable Diffusion</a:t>
            </a:r>
            <a:r>
              <a:rPr lang="zh-TW" altLang="en-US" dirty="0"/>
              <a:t>學會新的概念</a:t>
            </a:r>
            <a:endParaRPr lang="en-US" altLang="zh-TW" dirty="0"/>
          </a:p>
          <a:p>
            <a:r>
              <a:rPr lang="en-US" altLang="zh-TW" dirty="0"/>
              <a:t>Interpolated Text Embeddings</a:t>
            </a:r>
            <a:r>
              <a:rPr lang="zh-TW" altLang="en-US" dirty="0"/>
              <a:t>是將新定義的 </a:t>
            </a:r>
            <a:r>
              <a:rPr lang="en-US" altLang="zh-TW" dirty="0"/>
              <a:t>token </a:t>
            </a:r>
            <a:r>
              <a:rPr lang="zh-TW" altLang="en-US" dirty="0"/>
              <a:t>的</a:t>
            </a:r>
            <a:r>
              <a:rPr lang="en-US" altLang="zh-TW" dirty="0"/>
              <a:t>embedding</a:t>
            </a:r>
            <a:r>
              <a:rPr lang="zh-TW" altLang="en-US" dirty="0"/>
              <a:t>會在原有語言嵌入空間中進行插值，以捕捉你想要教模型的新概念。</a:t>
            </a:r>
            <a:endParaRPr lang="en-US" altLang="zh-TW" dirty="0"/>
          </a:p>
          <a:p>
            <a:r>
              <a:rPr lang="en-US" altLang="zh-TW" sz="1200" dirty="0"/>
              <a:t>Initial Encoding: The text prompt is encoded as usual(</a:t>
            </a:r>
            <a:r>
              <a:rPr lang="zh-TW" altLang="en-US" sz="1200" dirty="0"/>
              <a:t>照著念</a:t>
            </a:r>
            <a:r>
              <a:rPr lang="en-US" altLang="zh-TW" sz="1200" dirty="0"/>
              <a:t>)</a:t>
            </a:r>
          </a:p>
          <a:p>
            <a:r>
              <a:rPr lang="en-US" altLang="zh-TW" sz="1200" dirty="0"/>
              <a:t>The prompt embedding is fine-tuned</a:t>
            </a:r>
          </a:p>
          <a:p>
            <a:r>
              <a:rPr lang="en-US" altLang="zh-TW" dirty="0"/>
              <a:t>LDM</a:t>
            </a:r>
            <a:r>
              <a:rPr lang="zh-TW" altLang="en-US" dirty="0"/>
              <a:t>在訓練過程中，會對圖片加不同程度的噪聲。</a:t>
            </a:r>
          </a:p>
          <a:p>
            <a:r>
              <a:rPr lang="zh-TW" altLang="en-US" dirty="0"/>
              <a:t>然後訓練 </a:t>
            </a:r>
            <a:r>
              <a:rPr lang="en-US" altLang="zh-TW" dirty="0"/>
              <a:t>U-Net </a:t>
            </a:r>
            <a:r>
              <a:rPr lang="zh-TW" altLang="en-US" dirty="0"/>
              <a:t>去噪回原始圖片，這個去噪過程是條件生成的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2014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dirty="0">
                <a:latin typeface="+mj-ea"/>
                <a:ea typeface="+mj-ea"/>
              </a:rPr>
              <a:t>使用 正向與反向</a:t>
            </a:r>
            <a:r>
              <a:rPr lang="en-US" altLang="zh-TW" b="0" dirty="0">
                <a:latin typeface="+mj-ea"/>
                <a:ea typeface="+mj-ea"/>
              </a:rPr>
              <a:t>prompt </a:t>
            </a:r>
            <a:r>
              <a:rPr lang="zh-TW" altLang="en-US" b="0" dirty="0">
                <a:latin typeface="+mj-ea"/>
                <a:ea typeface="+mj-ea"/>
              </a:rPr>
              <a:t>來同時引導生成模型，有助於更精準地控制生成結果，提升效果。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正向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high quality, 4K, natural lighting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>
                <a:latin typeface="+mj-ea"/>
                <a:ea typeface="+mj-ea"/>
              </a:rPr>
              <a:t>反向 </a:t>
            </a:r>
            <a:r>
              <a:rPr lang="en-US" altLang="zh-TW" b="0" dirty="0">
                <a:latin typeface="+mj-ea"/>
                <a:ea typeface="+mj-ea"/>
              </a:rPr>
              <a:t>prompt</a:t>
            </a:r>
            <a:r>
              <a:rPr lang="zh-TW" altLang="en-US" b="0" dirty="0">
                <a:latin typeface="+mj-ea"/>
                <a:ea typeface="+mj-ea"/>
              </a:rPr>
              <a:t>例如</a:t>
            </a:r>
            <a:r>
              <a:rPr lang="en-US" altLang="zh-TW" b="0" dirty="0">
                <a:latin typeface="+mj-ea"/>
                <a:ea typeface="+mj-ea"/>
              </a:rPr>
              <a:t>blurry, distorted face, bad anatomy, extra limbs, low-res</a:t>
            </a:r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在訓練時，不只是優化某一個 </a:t>
            </a:r>
            <a:r>
              <a:rPr lang="en-US" altLang="zh-TW" b="0" dirty="0"/>
              <a:t>token(</a:t>
            </a:r>
            <a:r>
              <a:rPr lang="zh-TW" altLang="en-US" b="0" dirty="0"/>
              <a:t>如 </a:t>
            </a:r>
            <a:r>
              <a:rPr lang="en-US" altLang="zh-TW" b="0" dirty="0"/>
              <a:t>4K)</a:t>
            </a:r>
            <a:r>
              <a:rPr lang="zh-TW" altLang="en-US" b="0" dirty="0"/>
              <a:t>的嵌入向量，而是選擇優化整個 </a:t>
            </a:r>
            <a:r>
              <a:rPr lang="en-US" altLang="zh-TW" b="0" dirty="0"/>
              <a:t>prompt </a:t>
            </a:r>
            <a:r>
              <a:rPr lang="zh-TW" altLang="en-US" b="0" dirty="0"/>
              <a:t>的 </a:t>
            </a:r>
            <a:r>
              <a:rPr lang="en-US" altLang="zh-TW" b="0" dirty="0"/>
              <a:t>embedding </a:t>
            </a:r>
            <a:r>
              <a:rPr lang="zh-TW" altLang="en-US" b="0" dirty="0"/>
              <a:t>向量組合。</a:t>
            </a:r>
            <a:endParaRPr lang="en-US" altLang="zh-TW" b="0" dirty="0"/>
          </a:p>
          <a:p>
            <a:pPr>
              <a:buFont typeface="Arial" panose="020B0604020202020204" pitchFamily="34" charset="0"/>
              <a:buNone/>
            </a:pPr>
            <a:r>
              <a:rPr lang="zh-TW" altLang="en-US" b="0" dirty="0"/>
              <a:t>若目標圖像具有 複雜的構圖或風格特徵</a:t>
            </a:r>
            <a:r>
              <a:rPr lang="en-US" altLang="zh-TW" b="0" dirty="0"/>
              <a:t>(</a:t>
            </a:r>
            <a:r>
              <a:rPr lang="zh-TW" altLang="en-US" b="0" dirty="0"/>
              <a:t>如油畫筆觸、建築場景、科幻世界觀</a:t>
            </a:r>
            <a:r>
              <a:rPr lang="en-US" altLang="zh-TW" b="0" dirty="0"/>
              <a:t>)</a:t>
            </a:r>
            <a:r>
              <a:rPr lang="zh-TW" altLang="en-US" b="0" dirty="0"/>
              <a:t>，可能需要訓練更多</a:t>
            </a:r>
            <a:r>
              <a:rPr lang="en-US" altLang="zh-TW" b="0" dirty="0"/>
              <a:t>iterations</a:t>
            </a:r>
            <a:r>
              <a:rPr lang="zh-TW" altLang="en-US" b="0" dirty="0"/>
              <a:t>來讓模型學會這些特徵。</a:t>
            </a:r>
            <a:endParaRPr lang="en-US" altLang="zh-TW" b="0" dirty="0">
              <a:latin typeface="+mj-ea"/>
              <a:ea typeface="+mj-ea"/>
            </a:endParaRPr>
          </a:p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6410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使用 </a:t>
            </a:r>
            <a:r>
              <a:rPr lang="en-US" altLang="zh-TW" dirty="0" err="1"/>
              <a:t>OpenPose</a:t>
            </a:r>
            <a:r>
              <a:rPr lang="en-US" altLang="zh-TW" dirty="0"/>
              <a:t> </a:t>
            </a:r>
            <a:r>
              <a:rPr lang="zh-TW" altLang="en-US" dirty="0"/>
              <a:t>來獲取輸入影像的主體姿勢。如果輸入影像是風格化，則可能需要先使用 </a:t>
            </a:r>
            <a:r>
              <a:rPr lang="en-US" altLang="zh-TW" dirty="0"/>
              <a:t>LDM </a:t>
            </a:r>
            <a:r>
              <a:rPr lang="zh-TW" altLang="en-US" dirty="0"/>
              <a:t>進行</a:t>
            </a:r>
            <a:r>
              <a:rPr lang="en-US" altLang="zh-TW" dirty="0"/>
              <a:t>image-to-image translation</a:t>
            </a:r>
            <a:r>
              <a:rPr lang="zh-TW" altLang="en-US" dirty="0"/>
              <a:t>，將其轉換為類似照片的風格後，再套用 </a:t>
            </a:r>
            <a:r>
              <a:rPr lang="en-US" altLang="zh-TW" dirty="0" err="1"/>
              <a:t>OpenPose</a:t>
            </a:r>
            <a:endParaRPr lang="en-US" altLang="zh-TW" dirty="0"/>
          </a:p>
          <a:p>
            <a:r>
              <a:rPr lang="zh-TW" altLang="en-US" dirty="0"/>
              <a:t>為了生成中間畫面，會對來自兩個輸入影像的所有共享關鍵點位置進行線性內插，以獲得中間姿勢</a:t>
            </a:r>
            <a:endParaRPr lang="en-US" altLang="zh-TW" dirty="0"/>
          </a:p>
          <a:p>
            <a:r>
              <a:rPr lang="zh-TW" altLang="en-US" dirty="0"/>
              <a:t>提取並內插後的姿勢會作為條件輸入，使用 </a:t>
            </a:r>
            <a:r>
              <a:rPr lang="en-US" altLang="zh-TW" dirty="0"/>
              <a:t>ControlNet</a:t>
            </a:r>
            <a:r>
              <a:rPr lang="zh-TW" altLang="en-US" dirty="0"/>
              <a:t>提供給 </a:t>
            </a:r>
            <a:r>
              <a:rPr lang="en-US" altLang="zh-TW" dirty="0"/>
              <a:t>LDM </a:t>
            </a:r>
            <a:r>
              <a:rPr lang="zh-TW" altLang="en-US" dirty="0"/>
              <a:t>進行去噪</a:t>
            </a:r>
            <a:endParaRPr lang="en-US" altLang="zh-TW" dirty="0"/>
          </a:p>
          <a:p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在整個內插流程中，去噪過程是同時受到內插的</a:t>
            </a:r>
            <a:r>
              <a:rPr lang="en-US" altLang="zh-TW" b="0" i="0" dirty="0">
                <a:solidFill>
                  <a:srgbClr val="131314"/>
                </a:solidFill>
                <a:effectLst/>
                <a:latin typeface="Google Sans Text"/>
              </a:rPr>
              <a:t>text embeddings</a:t>
            </a:r>
            <a:r>
              <a:rPr lang="zh-TW" altLang="en-US" b="0" i="0" dirty="0">
                <a:solidFill>
                  <a:srgbClr val="131314"/>
                </a:solidFill>
                <a:effectLst/>
                <a:latin typeface="Google Sans Text"/>
              </a:rPr>
              <a:t>以及可選地主體姿勢的條件控制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412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391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709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這邊開始介紹三種實驗方法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5185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Z0t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代表第一個輸入圖像在時間步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時的潛在向量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dirty="0" err="1"/>
              <a:t>ZNt</a:t>
            </a:r>
            <a:r>
              <a:rPr lang="en-US" altLang="zh-TW" dirty="0"/>
              <a:t> 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代表最後一個輸入圖像</a:t>
            </a:r>
            <a:r>
              <a:rPr lang="zh-TW" alt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圖像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在時間步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時的潛在向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dirty="0"/>
              <a:t>公式代表加入的噪音  加完噪音 再用</a:t>
            </a:r>
            <a:r>
              <a:rPr lang="en-US" altLang="zh-TW" dirty="0"/>
              <a:t>LDM</a:t>
            </a:r>
            <a:r>
              <a:rPr lang="zh-TW" altLang="en-US" dirty="0"/>
              <a:t>去噪音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6138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851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FID</a:t>
            </a:r>
            <a:r>
              <a:rPr lang="zh-TW" altLang="en-US" dirty="0"/>
              <a:t>越低越好，代表生成圖像的分布越接近真實圖像</a:t>
            </a:r>
            <a:endParaRPr lang="en-US" altLang="zh-TW" sz="1200" dirty="0"/>
          </a:p>
          <a:p>
            <a:r>
              <a:rPr lang="en-US" altLang="zh-TW" sz="1200" dirty="0"/>
              <a:t>Denoise-interpolate-denoise</a:t>
            </a:r>
            <a:r>
              <a:rPr lang="zh-TW" altLang="en-US" sz="1200" dirty="0"/>
              <a:t> 在產生圖片序列較為合理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8509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5651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擴散模型是一種生成模型，其概念是透過逐步向數據添加隨機雜訊，直到數據完全變成雜訊，然後學習如何逆轉這個過程，從雜訊中逐步恢復原始數據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如圖在每個時間步長，都會向圖像中添加少量的高斯雜訊，使得圖像逐漸變得模糊和失真。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如圖所示，狗的圖像從清晰逐漸變得模糊，最終變成一團雜訊。</a:t>
            </a:r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逆向去噪過程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這是擴散模型學習的關鍵部分。 模型會學習如何從帶有雜訊的圖像中去除雜訊，從而逐步恢復原始圖像。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透過學習這個逆向過程，模型能夠從隨機雜訊開始，逐步生成出新的、逼真的圖像。 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2B8DB6-FB4E-4471-A6F0-0524DB0C6FE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65062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5558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Xt</a:t>
            </a:r>
            <a:r>
              <a:rPr lang="zh-TW" altLang="en-US" dirty="0"/>
              <a:t>是一張有雜訊的圖片，透過中間一個預測器就是</a:t>
            </a:r>
            <a:r>
              <a:rPr lang="en-US" altLang="zh-TW" dirty="0"/>
              <a:t>diffusion model</a:t>
            </a:r>
            <a:r>
              <a:rPr lang="zh-TW" altLang="en-US" dirty="0"/>
              <a:t>，訓練這個</a:t>
            </a:r>
            <a:r>
              <a:rPr lang="en-US" altLang="zh-TW" dirty="0"/>
              <a:t>model</a:t>
            </a:r>
            <a:r>
              <a:rPr lang="zh-TW" altLang="en-US" dirty="0"/>
              <a:t>讓他可以將原本含有噪音的圖去噪音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726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未來在預測新圖時 即可以用一個亂生成的雜訊 最終生成一個合理的圖 這邊是</a:t>
            </a:r>
            <a:r>
              <a:rPr lang="en-US" altLang="zh-TW" dirty="0" err="1"/>
              <a:t>cifar</a:t>
            </a:r>
            <a:r>
              <a:rPr lang="zh-TW" altLang="en-US" dirty="0"/>
              <a:t>的範例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6951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Latent Space</a:t>
            </a:r>
            <a:r>
              <a:rPr lang="zh-TW" altLang="en-US" dirty="0"/>
              <a:t>是模型學習到的一個抽象空間，用來表示資料的本質特徵，但這些特徵並不是原始資料，這個方法通常在生成過程中是更高效、更平滑且更穩定的選擇，特別是在像</a:t>
            </a:r>
            <a:r>
              <a:rPr lang="zh-TW" altLang="en-US" b="1" dirty="0"/>
              <a:t>擴散模型</a:t>
            </a:r>
            <a:r>
              <a:rPr lang="zh-TW" altLang="en-US" dirty="0"/>
              <a:t>這樣的情境下，能夠更好地捕捉數據的結構性特徵。</a:t>
            </a:r>
          </a:p>
          <a:p>
            <a:r>
              <a:rPr lang="en-US" altLang="zh-TW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Pixel space</a:t>
            </a:r>
            <a:r>
              <a:rPr lang="zh-TW" alt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 </a:t>
            </a:r>
            <a:r>
              <a:rPr lang="zh-TW" altLang="en-US" dirty="0"/>
              <a:t>雖然能夠保留更多的細節，在高維度數據的問題，計算成本高且容易出現不穩定和不自然的過渡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421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 </a:t>
            </a:r>
            <a:r>
              <a:rPr lang="en-US" altLang="zh-TW" dirty="0"/>
              <a:t>latent space </a:t>
            </a:r>
            <a:r>
              <a:rPr lang="zh-TW" altLang="en-US" dirty="0"/>
              <a:t>是一個高維且有結構的特徵空間，模型會在這裡學習到特徵代表內容 風格  不同 </a:t>
            </a:r>
            <a:r>
              <a:rPr lang="en-US" altLang="zh-TW" dirty="0"/>
              <a:t>domain</a:t>
            </a:r>
            <a:r>
              <a:rPr lang="zh-TW" altLang="en-US" dirty="0"/>
              <a:t>資料之間的差異與轉換邏輯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06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auto"/>
            <a:r>
              <a:rPr lang="zh-TW" altLang="en-US" dirty="0"/>
              <a:t>去噪</a:t>
            </a:r>
            <a:r>
              <a:rPr lang="en-US" altLang="zh-TW" dirty="0"/>
              <a:t>U-Net</a:t>
            </a:r>
            <a:r>
              <a:rPr lang="zh-TW" altLang="en-US" dirty="0"/>
              <a:t>：這是模型的核心部分，負責在擴散過程中逐步去除雜訊，並利用交叉注意力機制整合來自條件模塊的資訊。 </a:t>
            </a:r>
            <a:endParaRPr lang="en-US" altLang="zh-TW" dirty="0"/>
          </a:p>
          <a:p>
            <a:pPr rtl="0" fontAlgn="auto"/>
            <a:r>
              <a:rPr lang="zh-TW" altLang="en-US" dirty="0"/>
              <a:t>型可以接受多種形式的條件輸入，例如語義圖（</a:t>
            </a:r>
            <a:r>
              <a:rPr lang="en-US" altLang="zh-TW" dirty="0"/>
              <a:t>Semantic Map</a:t>
            </a:r>
            <a:r>
              <a:rPr lang="zh-TW" altLang="en-US" dirty="0"/>
              <a:t>）、文本（</a:t>
            </a:r>
            <a:r>
              <a:rPr lang="en-US" altLang="zh-TW" dirty="0"/>
              <a:t>Text</a:t>
            </a:r>
            <a:r>
              <a:rPr lang="zh-TW" altLang="en-US" dirty="0"/>
              <a:t>）、表示（</a:t>
            </a:r>
            <a:r>
              <a:rPr lang="en-US" altLang="zh-TW" dirty="0"/>
              <a:t>Representations</a:t>
            </a:r>
            <a:r>
              <a:rPr lang="zh-TW" altLang="en-US" dirty="0"/>
              <a:t>）或圖像（</a:t>
            </a:r>
            <a:r>
              <a:rPr lang="en-US" altLang="zh-TW" dirty="0"/>
              <a:t>Images</a:t>
            </a:r>
            <a:r>
              <a:rPr lang="zh-TW" altLang="en-US" dirty="0"/>
              <a:t>），這些條件透過處理後影響去噪</a:t>
            </a:r>
            <a:r>
              <a:rPr lang="en-US" altLang="zh-TW" dirty="0"/>
              <a:t>U-Net </a:t>
            </a:r>
            <a:r>
              <a:rPr lang="zh-TW" altLang="en-US" dirty="0"/>
              <a:t>的生成過程。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2712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用三種資料進入</a:t>
            </a:r>
            <a:r>
              <a:rPr lang="en-US" altLang="zh-TW" dirty="0"/>
              <a:t>latent diffusion model</a:t>
            </a:r>
          </a:p>
          <a:p>
            <a:r>
              <a:rPr lang="zh-TW" altLang="en-US" dirty="0"/>
              <a:t>使用兩張不同風格或類別的照片</a:t>
            </a:r>
            <a:r>
              <a:rPr lang="en-US" altLang="zh-TW" dirty="0"/>
              <a:t>parent1 </a:t>
            </a:r>
            <a:r>
              <a:rPr lang="zh-TW" altLang="en-US" dirty="0"/>
              <a:t>和 </a:t>
            </a:r>
            <a:r>
              <a:rPr lang="en-US" altLang="zh-TW" dirty="0"/>
              <a:t>parent2</a:t>
            </a:r>
            <a:r>
              <a:rPr lang="zh-TW" altLang="en-US" dirty="0"/>
              <a:t>，分別經過編碼器轉換成潛在向量 </a:t>
            </a:r>
            <a:r>
              <a:rPr lang="en-US" altLang="zh-TW" dirty="0"/>
              <a:t>z₁ </a:t>
            </a:r>
            <a:r>
              <a:rPr lang="zh-TW" altLang="en-US" dirty="0"/>
              <a:t>和 </a:t>
            </a:r>
            <a:r>
              <a:rPr lang="en-US" altLang="zh-TW" dirty="0"/>
              <a:t>z₂</a:t>
            </a:r>
            <a:r>
              <a:rPr lang="zh-TW" altLang="en-US" dirty="0"/>
              <a:t>。</a:t>
            </a:r>
            <a:br>
              <a:rPr lang="zh-TW" altLang="en-US" dirty="0"/>
            </a:br>
            <a:r>
              <a:rPr lang="zh-TW" altLang="en-US" dirty="0"/>
              <a:t>若進行線性插值</a:t>
            </a:r>
            <a:endParaRPr lang="en-US" altLang="zh-TW" dirty="0"/>
          </a:p>
          <a:p>
            <a:r>
              <a:rPr lang="zh-TW" altLang="en-US" dirty="0"/>
              <a:t>文字以及</a:t>
            </a:r>
            <a:r>
              <a:rPr lang="en-US" altLang="zh-TW" dirty="0"/>
              <a:t>pose</a:t>
            </a:r>
            <a:r>
              <a:rPr lang="zh-TW" altLang="en-US" dirty="0"/>
              <a:t>都是一樣處理</a:t>
            </a:r>
            <a:endParaRPr lang="en-US" altLang="zh-TW" dirty="0"/>
          </a:p>
          <a:p>
            <a:r>
              <a:rPr lang="zh-TW" altLang="en-US" dirty="0"/>
              <a:t>最終進到</a:t>
            </a:r>
            <a:r>
              <a:rPr lang="en-US" altLang="zh-TW" dirty="0"/>
              <a:t>diffusion </a:t>
            </a:r>
            <a:r>
              <a:rPr lang="zh-TW" altLang="en-US" dirty="0"/>
              <a:t>利用</a:t>
            </a:r>
            <a:r>
              <a:rPr lang="en-US" altLang="zh-TW" dirty="0"/>
              <a:t>CLIP RANK</a:t>
            </a:r>
            <a:r>
              <a:rPr lang="zh-TW" altLang="en-US" dirty="0"/>
              <a:t>取得最佳成果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7602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DDIM</a:t>
            </a:r>
            <a:r>
              <a:rPr lang="zh-TW" altLang="en-US" dirty="0"/>
              <a:t>是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denoising diffusion implicit models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DDIM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作為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NOISE schedule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進行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步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其中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&lt;25%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時會太像原圖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&gt;65%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時離原圖偏差太巨大  所以選擇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25%-65%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D0CE21-A827-46F8-BEFD-C23296934A6E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5DDB53-C1D0-4F65-A4BE-FDCE1B8E9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354E729-BC2A-4F7F-8F4B-8373B46B6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A123AF-A667-4572-AB54-DBC4AD746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680952-D95E-4C38-A26F-B893A6A5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4DFC22-CF8A-42FA-B051-57874EC6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262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8231CC-55F0-4C45-98FF-6E283F9B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FF68CBD-6D1A-4843-BDC7-19874D55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8D22BC-3DCA-48D2-AB31-E480388E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7873BE-0D19-44DB-BDF7-F65B960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B2F59D-061E-4373-B631-C6CB62DF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4124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6EDF22F-572D-4E49-B9FE-461C70AE8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CC5A8A-0DE7-403D-92AC-B9CB79636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E26329-B68D-435D-9D35-A130E9D0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AF36C7-E76E-42D1-9E71-EFBDDBB0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619F3-574F-4F73-B342-3EBD0FCA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71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17FDB8-6564-4A89-892F-121ECB6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212427-EE34-43C7-A8FD-694D51AB0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CBDCD7-360C-4618-99D5-86A5A5EF4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DC7E3-2CDA-47FC-82EC-B6724DED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D9DA0-45A4-4361-AD1D-DB2F24801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25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101D0-1702-4091-BD84-775665326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D8E1E2-602B-4613-8148-CCAA3F8A8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9C1E22-1E55-471F-AFCC-590753011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E74574-3F79-43E0-886E-0F7B5FBEE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0AEA75-5543-4200-8506-0B2ECFF4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6171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297404-2E9F-475C-B361-4DC34C7D8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0DA65C-B23C-4D21-BECF-E728DDEC6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DBA3308-CC5B-4665-A367-63EBBDCCB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F3EBDA5-6D03-43A8-9138-B1D9126B0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A849ADE-300E-4A53-8040-52D9F925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0B5C42-76A2-46F7-AD5D-A3B84D4B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197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359BC2-8E8B-43E3-BD44-C574EF3FE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F20A5E-5DA7-4C8E-BCDC-D8CEA280A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FB0619-911A-4AA2-A1C9-025424141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9F549F-ADBE-4F2B-AC0B-F43F4A629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6E76930-D84E-4FD7-B37E-9C74F5F41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6931258-53DE-4440-9CED-EFEF081A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8CA577D-DD80-4F0A-AC25-AB2D2720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AF01FD8-AAA6-42C4-9068-C9E8A571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1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2E2EB0-35DB-48C2-B020-3F53BA17C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0F6B4E-7D6A-409D-8B33-2CF9E3E2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DC85328-B8C2-4E98-854B-96F22434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1D26CF-8345-42F0-87CC-5055E40B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62CEF4B-8E15-4C0B-8493-EE6A95E65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6FD5AB-E722-4B87-B88A-9BC13E12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34D603E-C4D3-477E-BDBF-31C46BD9B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81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6D3AFA-A00F-425A-ADB8-7D6DBF11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24F594-DAE1-441A-B288-C6B584A71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735B1BB-D6FE-4E3F-912B-7CB8B4D06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F3C6B0-93DC-4F63-847D-AF3CDC1F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12A02-FB75-418E-B44D-90B60CF36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119AB-1486-4CEF-AD2D-10EFBF322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1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6C5FD-EEB9-422A-8F1A-3898CE1E2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4F2F5F8-C4C6-4927-9267-A3C0D0016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86BA6EB-6191-463F-BDAC-05065C4F8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00A524-F2D8-4E20-9BB5-49A1395D1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DAE52E-EC29-43CF-90E7-76A854727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33C84-0F09-4F63-9D11-CF4CD2E04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381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5AB147D-77B2-45DC-B91D-E9B95229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4191C3-8FDE-40E8-B1B1-993999DCB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9C3422-42E0-48A0-AA23-A8416D88B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B64F2-2B7B-48CE-A93F-F01CBE8AC1ED}" type="datetimeFigureOut">
              <a:rPr lang="zh-TW" altLang="en-US" smtClean="0"/>
              <a:t>2025/9/29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0D305E-D196-4B4D-BE7D-0EFBB082F1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9AE7C5-2399-4CDA-B55E-02BDF2B18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5865C-D3F4-4FFF-B117-03C802DE7A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506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598DAF-F4C5-48E6-A531-AF714874D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443"/>
            <a:ext cx="9144000" cy="2387600"/>
          </a:xfrm>
        </p:spPr>
        <p:txBody>
          <a:bodyPr>
            <a:noAutofit/>
          </a:bodyPr>
          <a:lstStyle/>
          <a:p>
            <a:r>
              <a:rPr lang="en-US" altLang="zh-TW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Interpolating between Images with Diffusion Models</a:t>
            </a:r>
            <a:endParaRPr lang="zh-TW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0368D7-E9F7-43C4-9CE7-4265C4191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211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dirty="0">
                <a:ea typeface="新細明體"/>
              </a:rPr>
              <a:t>20201216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219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845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5619" t="25551" r="9172" b="18811"/>
          <a:stretch/>
        </p:blipFill>
        <p:spPr>
          <a:xfrm>
            <a:off x="3189515" y="1262210"/>
            <a:ext cx="5812971" cy="516708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36029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7282543" y="1262210"/>
            <a:ext cx="1132114" cy="3162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ABEBEFDE-E0C6-4B99-9012-0B793B899483}"/>
              </a:ext>
            </a:extLst>
          </p:cNvPr>
          <p:cNvCxnSpPr/>
          <p:nvPr/>
        </p:nvCxnSpPr>
        <p:spPr>
          <a:xfrm>
            <a:off x="2878282" y="2078182"/>
            <a:ext cx="6234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標題 1">
            <a:extLst>
              <a:ext uri="{FF2B5EF4-FFF2-40B4-BE49-F238E27FC236}">
                <a16:creationId xmlns:a16="http://schemas.microsoft.com/office/drawing/2014/main" id="{1BEB6DD6-A645-46D9-B82F-BFDC14806FEC}"/>
              </a:ext>
            </a:extLst>
          </p:cNvPr>
          <p:cNvSpPr txBox="1">
            <a:spLocks/>
          </p:cNvSpPr>
          <p:nvPr/>
        </p:nvSpPr>
        <p:spPr>
          <a:xfrm>
            <a:off x="1028206" y="1731472"/>
            <a:ext cx="2161309" cy="693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images are input</a:t>
            </a:r>
          </a:p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(feature)</a:t>
            </a:r>
            <a:endParaRPr lang="zh-TW" altLang="en-US" sz="1800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FCE28756-C28E-4788-899E-02EB706140DA}"/>
              </a:ext>
            </a:extLst>
          </p:cNvPr>
          <p:cNvSpPr txBox="1">
            <a:spLocks/>
          </p:cNvSpPr>
          <p:nvPr/>
        </p:nvSpPr>
        <p:spPr>
          <a:xfrm>
            <a:off x="5236029" y="3408218"/>
            <a:ext cx="2161309" cy="693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are texts vector</a:t>
            </a:r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849E92BA-D779-45F5-8960-5B14AE84B493}"/>
              </a:ext>
            </a:extLst>
          </p:cNvPr>
          <p:cNvSpPr txBox="1">
            <a:spLocks/>
          </p:cNvSpPr>
          <p:nvPr/>
        </p:nvSpPr>
        <p:spPr>
          <a:xfrm>
            <a:off x="8363197" y="3408218"/>
            <a:ext cx="2161309" cy="693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are pose</a:t>
            </a:r>
          </a:p>
        </p:txBody>
      </p:sp>
    </p:spTree>
    <p:extLst>
      <p:ext uri="{BB962C8B-B14F-4D97-AF65-F5344CB8AC3E}">
        <p14:creationId xmlns:p14="http://schemas.microsoft.com/office/powerpoint/2010/main" val="39367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Noise schedule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DDIM sampling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200 time</a:t>
            </a:r>
            <a:r>
              <a:rPr lang="zh-TW" altLang="en-US" sz="2400" dirty="0"/>
              <a:t> </a:t>
            </a:r>
            <a:r>
              <a:rPr lang="en-US" altLang="zh-TW" sz="2400" dirty="0"/>
              <a:t>steps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&lt;25% schedule:</a:t>
            </a:r>
            <a:r>
              <a:rPr lang="zh-TW" altLang="en-US" sz="2400" dirty="0"/>
              <a:t> </a:t>
            </a:r>
            <a:r>
              <a:rPr lang="en-US" altLang="zh-TW" sz="2400" dirty="0"/>
              <a:t>resemble an alpha composite of their</a:t>
            </a:r>
            <a:r>
              <a:rPr lang="zh-TW" altLang="en-US" sz="2400" dirty="0"/>
              <a:t> </a:t>
            </a:r>
            <a:r>
              <a:rPr lang="en-US" altLang="zh-TW" sz="2400" dirty="0"/>
              <a:t>parent images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&gt;65%</a:t>
            </a:r>
            <a:r>
              <a:rPr lang="zh-TW" altLang="en-US" sz="2400" dirty="0"/>
              <a:t> </a:t>
            </a:r>
            <a:r>
              <a:rPr lang="en-US" altLang="zh-TW" sz="2400" dirty="0"/>
              <a:t>schedule: deviate significantly from their parent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Choose 25%~65% schedule</a:t>
            </a:r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0519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333316" y="1262210"/>
            <a:ext cx="1031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interpolated text embeddings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Initial Encoding: The text prompt is encoded as usual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Fine-Tuning: The prompt embedding is fine-tuned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Condition: The fine-tuning process minimizes the LDM error at random noise levels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Conditioning Input: The resulting  is used as a conditioning input for the LDM's denoising U-Net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17569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Textual inversion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FB075D-A965-4F15-94E7-E7631D15AC12}"/>
              </a:ext>
            </a:extLst>
          </p:cNvPr>
          <p:cNvSpPr txBox="1"/>
          <p:nvPr/>
        </p:nvSpPr>
        <p:spPr>
          <a:xfrm>
            <a:off x="333316" y="1262210"/>
            <a:ext cx="10317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Prompt:</a:t>
            </a:r>
            <a:r>
              <a:rPr lang="zh-TW" altLang="en-US" sz="2400" dirty="0"/>
              <a:t> </a:t>
            </a:r>
            <a:r>
              <a:rPr lang="en-US" altLang="zh-TW" sz="2400" dirty="0"/>
              <a:t>Use both positive and negative text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Scope of Optimization: </a:t>
            </a:r>
            <a:r>
              <a:rPr lang="en-US" altLang="zh-TW" sz="2400" dirty="0">
                <a:effectLst/>
              </a:rPr>
              <a:t>the decision is made to </a:t>
            </a:r>
            <a:r>
              <a:rPr lang="en-US" altLang="zh-TW" sz="2400" b="1" dirty="0">
                <a:effectLst/>
              </a:rPr>
              <a:t>optimize the entire text embedding</a:t>
            </a:r>
            <a:r>
              <a:rPr lang="en-US" altLang="zh-TW" sz="2400" dirty="0">
                <a:effectLst/>
              </a:rPr>
              <a:t>.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Handling Complexity: </a:t>
            </a:r>
            <a:r>
              <a:rPr lang="en-US" altLang="zh-TW" sz="2400" dirty="0">
                <a:effectLst/>
              </a:rPr>
              <a:t>The </a:t>
            </a:r>
            <a:r>
              <a:rPr lang="en-US" altLang="zh-TW" sz="2400" b="1" dirty="0">
                <a:effectLst/>
              </a:rPr>
              <a:t>number of iterations can be increased</a:t>
            </a:r>
            <a:r>
              <a:rPr lang="en-US" altLang="zh-TW" sz="2400" dirty="0">
                <a:effectLst/>
              </a:rPr>
              <a:t> for images with complicated layouts or styles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4740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Pose guidance</a:t>
            </a:r>
            <a:endParaRPr 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C59C9EE-012C-4A70-A73A-3C6668F73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19" y="1423707"/>
            <a:ext cx="6862362" cy="468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02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CLIP ranking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Candidate Generation: Multiple candidates are generated by repeating each forward diffusion step using different noise vectors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Denoising: Each interpolated latent vector is denoised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Similarity Measurement: The CLIP similarity of the decoded image is measured against specified positive and negative prompts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Selection: The image with the highest value of positive similarity minus negative similarity is retained</a:t>
            </a:r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8111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Interpolate only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35035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 only</a:t>
            </a:r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No diffusion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Use spherical linear interpolation (</a:t>
            </a:r>
            <a:r>
              <a:rPr lang="en-US" altLang="zh-TW" sz="2400" dirty="0" err="1"/>
              <a:t>slerp</a:t>
            </a:r>
            <a:r>
              <a:rPr lang="en-US" altLang="zh-TW" sz="2400" dirty="0"/>
              <a:t>) on clean latent codes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3600" dirty="0">
                <a:solidFill>
                  <a:srgbClr val="FF0000"/>
                </a:solidFill>
              </a:rPr>
              <a:t>FAIL!!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64403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create noisy latent sequences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 err="1"/>
              <a:t>Denoise</a:t>
            </a:r>
            <a:r>
              <a:rPr lang="en-US" altLang="zh-TW" sz="2400" dirty="0"/>
              <a:t> is performed by the LDM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58079" t="49594" r="30122" b="43252"/>
          <a:stretch/>
        </p:blipFill>
        <p:spPr>
          <a:xfrm>
            <a:off x="4003622" y="3735659"/>
            <a:ext cx="4184756" cy="1427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4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/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/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94802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Latent</a:t>
            </a:r>
            <a:r>
              <a:rPr lang="zh-TW" altLang="en-US" dirty="0"/>
              <a:t> </a:t>
            </a:r>
            <a:r>
              <a:rPr lang="en-US" altLang="zh-TW" dirty="0"/>
              <a:t>Interpolation</a:t>
            </a:r>
            <a:endParaRPr 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5F7A7288-CE53-41BC-92A9-601BAE1B50E8}"/>
              </a:ext>
            </a:extLst>
          </p:cNvPr>
          <p:cNvSpPr txBox="1"/>
          <p:nvPr/>
        </p:nvSpPr>
        <p:spPr>
          <a:xfrm>
            <a:off x="333316" y="1262210"/>
            <a:ext cx="1031719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/>
              <a:t>Denoise</a:t>
            </a:r>
            <a:r>
              <a:rPr lang="en-US" altLang="zh-TW" sz="2400" dirty="0"/>
              <a:t>-interpolate-</a:t>
            </a:r>
            <a:r>
              <a:rPr lang="en-US" altLang="zh-TW" sz="2400" dirty="0" err="1"/>
              <a:t>denoise</a:t>
            </a:r>
            <a:endParaRPr lang="en-US" altLang="zh-TW" sz="2400" dirty="0"/>
          </a:p>
          <a:p>
            <a:endParaRPr lang="en-US" altLang="zh-TW" sz="2400" dirty="0"/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endParaRPr lang="en-US" altLang="zh-TW" sz="3600" dirty="0">
              <a:solidFill>
                <a:srgbClr val="FF0000"/>
              </a:solidFill>
            </a:endParaRP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956515A-5EB0-4190-9EB7-9B3525AF78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459" y="1667610"/>
            <a:ext cx="4965081" cy="487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4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/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44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3195D3-4DDB-4CDA-AAB7-1011B8896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39433" y="2073849"/>
            <a:ext cx="3125164" cy="411465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E1A4ADF-66CB-443D-861B-5FA0D720E12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2849" y="2318656"/>
            <a:ext cx="5379718" cy="18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823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/>
              <a:t>Conclusion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375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Conclusion</a:t>
            </a:r>
            <a:endParaRPr 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474453" y="1605767"/>
            <a:ext cx="1031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zh-TW" sz="2400" dirty="0"/>
              <a:t>This paper introduce a new method for real image interpolation</a:t>
            </a:r>
          </a:p>
          <a:p>
            <a:pPr marL="457200" indent="-457200">
              <a:buAutoNum type="arabicPeriod"/>
            </a:pPr>
            <a:endParaRPr lang="en-US" altLang="zh-TW" sz="2400" dirty="0"/>
          </a:p>
          <a:p>
            <a:pPr marL="457200" indent="-457200">
              <a:buAutoNum type="arabicPeriod"/>
            </a:pPr>
            <a:r>
              <a:rPr lang="en-US" altLang="zh-TW" sz="2400" dirty="0"/>
              <a:t>Can apply to AI video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3563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altLang="zh-TW" dirty="0"/>
              <a:t>Diffusion for Interpolating Images</a:t>
            </a:r>
            <a:endParaRPr 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24153" t="24946" r="12064" b="12763"/>
          <a:stretch/>
        </p:blipFill>
        <p:spPr>
          <a:xfrm>
            <a:off x="2144486" y="1975099"/>
            <a:ext cx="7903029" cy="434139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474453" y="1605767"/>
            <a:ext cx="1031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result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4846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C3DE9-E999-EBEC-294B-8606F906E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63114-0F25-F1AF-D0EA-97374BA2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D8561-B203-49C2-95BC-AE4681F2FBBE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A31C152-FE60-D3B5-EAC1-050D62187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5158" y="-197578"/>
            <a:ext cx="10515600" cy="116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400"/>
            </a:pPr>
            <a:r>
              <a:rPr lang="en-US" dirty="0"/>
              <a:t>Introduction</a:t>
            </a:r>
            <a:endParaRPr sz="3100" dirty="0"/>
          </a:p>
        </p:txBody>
      </p:sp>
      <p:pic>
        <p:nvPicPr>
          <p:cNvPr id="7" name="圖片 6" descr="一張含有 螢幕擷取畫面, 設計 的圖片&#10;&#10;AI 產生的內容可能不正確。">
            <a:extLst>
              <a:ext uri="{FF2B5EF4-FFF2-40B4-BE49-F238E27FC236}">
                <a16:creationId xmlns:a16="http://schemas.microsoft.com/office/drawing/2014/main" id="{774C77B9-850A-B8E8-EB9F-77EEDDD4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3" y="2505075"/>
            <a:ext cx="11534775" cy="184785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278293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/>
                <a:ea typeface="新細明體"/>
                <a:cs typeface="Arial"/>
              </a:rPr>
              <a:t>Gaussian noise</a:t>
            </a:r>
            <a:endParaRPr lang="en-US" altLang="zh-TW" dirty="0">
              <a:solidFill>
                <a:srgbClr val="FF0000"/>
              </a:solidFill>
              <a:ea typeface="新細明體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11364C5-60EA-75C3-EEC4-6ECE3E603B5F}"/>
              </a:ext>
            </a:extLst>
          </p:cNvPr>
          <p:cNvSpPr txBox="1"/>
          <p:nvPr/>
        </p:nvSpPr>
        <p:spPr>
          <a:xfrm>
            <a:off x="8357839" y="426144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ea typeface="新細明體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131940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2B493-AA30-4C9B-A604-000032CB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083" y="550910"/>
            <a:ext cx="5257800" cy="70993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Diffusion Training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81BC18-5492-211B-D8A3-98383F091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15" y="2012680"/>
            <a:ext cx="9402568" cy="39013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4083" y="1260849"/>
            <a:ext cx="33865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1D35"/>
                </a:solidFill>
                <a:latin typeface="Arial" panose="020B0604020202020204" pitchFamily="34" charset="0"/>
              </a:rPr>
              <a:t>Stochastic Differential Equation</a:t>
            </a:r>
          </a:p>
          <a:p>
            <a:r>
              <a:rPr lang="en-US" altLang="zh-TW" dirty="0"/>
              <a:t>Probability density function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914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F336-40A6-45C8-9A62-B4E78BC5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571500"/>
            <a:ext cx="5044440" cy="693420"/>
          </a:xfrm>
        </p:spPr>
        <p:txBody>
          <a:bodyPr>
            <a:normAutofit fontScale="90000"/>
          </a:bodyPr>
          <a:lstStyle/>
          <a:p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TW" altLang="en-US" dirty="0"/>
          </a:p>
        </p:txBody>
      </p:sp>
      <p:sp>
        <p:nvSpPr>
          <p:cNvPr id="5" name="內容版面配置區 2"/>
          <p:cNvSpPr txBox="1">
            <a:spLocks/>
          </p:cNvSpPr>
          <p:nvPr/>
        </p:nvSpPr>
        <p:spPr>
          <a:xfrm>
            <a:off x="457200" y="1412875"/>
            <a:ext cx="8229600" cy="4713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  <a:p>
            <a:r>
              <a:rPr lang="en-US" altLang="zh-TW" sz="3600" dirty="0"/>
              <a:t>Literature Review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Methodology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r>
              <a:rPr lang="en-US" altLang="zh-TW" sz="3600" dirty="0">
                <a:solidFill>
                  <a:schemeClr val="bg1">
                    <a:lumMod val="95000"/>
                  </a:schemeClr>
                </a:solidFill>
              </a:rPr>
              <a:t>Conclusion</a:t>
            </a:r>
            <a:endParaRPr lang="zh-TW" alt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878F9E-D0DF-D84C-8241-A986178C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F0F0F"/>
                </a:solidFill>
                <a:ea typeface="+mj-lt"/>
                <a:cs typeface="+mj-lt"/>
              </a:rPr>
              <a:t>Progressive generation</a:t>
            </a:r>
            <a:endParaRPr lang="zh-TW" altLang="en-US" b="1" dirty="0">
              <a:solidFill>
                <a:srgbClr val="0F0F0F"/>
              </a:solidFill>
              <a:ea typeface="+mj-lt"/>
              <a:cs typeface="+mj-lt"/>
            </a:endParaRPr>
          </a:p>
        </p:txBody>
      </p:sp>
      <p:pic>
        <p:nvPicPr>
          <p:cNvPr id="4" name="內容版面配置區 3" descr="一張含有 螢幕擷取畫面, 行, 太陽能電池, 視窗 的圖片&#10;&#10;AI 產生的內容可能不正確。">
            <a:extLst>
              <a:ext uri="{FF2B5EF4-FFF2-40B4-BE49-F238E27FC236}">
                <a16:creationId xmlns:a16="http://schemas.microsoft.com/office/drawing/2014/main" id="{CBD70F30-46B2-8AB0-6602-A5DF524D4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3678" y="2529798"/>
            <a:ext cx="10248667" cy="210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TW" sz="2400" dirty="0"/>
              <a:t>Latent space: </a:t>
            </a:r>
            <a:r>
              <a:rPr lang="zh-TW" altLang="en-US" sz="2400" dirty="0"/>
              <a:t> </a:t>
            </a:r>
            <a:r>
              <a:rPr lang="en-US" altLang="zh-TW" sz="2400" dirty="0"/>
              <a:t>data compression, high efficiency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  <a:p>
            <a:pPr marL="342900" indent="-342900">
              <a:buAutoNum type="arabicPeriod"/>
            </a:pPr>
            <a:r>
              <a:rPr lang="en-US" altLang="zh-TW" sz="2400" dirty="0"/>
              <a:t>Pixel space: high dimension, not smooth</a:t>
            </a:r>
          </a:p>
          <a:p>
            <a:pPr marL="342900" indent="-342900">
              <a:buAutoNum type="arabicPeriod"/>
            </a:pP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2214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3A4FF-CABF-CA2A-CACE-DE94771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Literature Review:</a:t>
            </a:r>
            <a:r>
              <a:rPr lang="zh-TW" altLang="en-US" dirty="0"/>
              <a:t> </a:t>
            </a:r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space interpolation vs. Pixel space interpolation</a:t>
            </a:r>
            <a:endParaRPr lang="zh-TW" altLang="en-US" b="1" dirty="0">
              <a:solidFill>
                <a:srgbClr val="0F0F0F"/>
              </a:solidFill>
              <a:latin typeface="Roboto"/>
              <a:cs typeface="Roboto"/>
            </a:endParaRPr>
          </a:p>
        </p:txBody>
      </p:sp>
      <p:pic>
        <p:nvPicPr>
          <p:cNvPr id="4" name="內容版面配置區 3" descr="一張含有 人的臉孔, 文字, 人員, 螢幕擷取畫面 的圖片&#10;&#10;AI 產生的內容可能不正確。">
            <a:extLst>
              <a:ext uri="{FF2B5EF4-FFF2-40B4-BE49-F238E27FC236}">
                <a16:creationId xmlns:a16="http://schemas.microsoft.com/office/drawing/2014/main" id="{13B4FB22-FE03-73A5-4DD2-7B2408105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4182" y="1579338"/>
            <a:ext cx="3390900" cy="2124075"/>
          </a:xfrm>
          <a:prstGeom prst="rect">
            <a:avLst/>
          </a:prstGeom>
        </p:spPr>
      </p:pic>
      <p:pic>
        <p:nvPicPr>
          <p:cNvPr id="5" name="圖片 4" descr="一張含有 螢幕擷取畫面, 藝術 的圖片&#10;&#10;AI 產生的內容可能不正確。">
            <a:extLst>
              <a:ext uri="{FF2B5EF4-FFF2-40B4-BE49-F238E27FC236}">
                <a16:creationId xmlns:a16="http://schemas.microsoft.com/office/drawing/2014/main" id="{D5E7349C-9E9C-16A3-D667-54BD377598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719" y="1749878"/>
            <a:ext cx="6877050" cy="17907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724824" y="3852516"/>
            <a:ext cx="103171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 startAt="3"/>
            </a:pPr>
            <a:r>
              <a:rPr lang="en-US" altLang="zh-TW" sz="2400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Why latent space?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TW" sz="2400" dirty="0"/>
              <a:t>Space: latent space&lt;&lt; pixel space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pPr marL="800100" lvl="1" indent="-342900">
              <a:buAutoNum type="arabicParenR"/>
            </a:pPr>
            <a:r>
              <a:rPr lang="en-US" altLang="zh-TW" sz="2400" dirty="0"/>
              <a:t>Style change: enable domain adaptation, style transfer</a:t>
            </a:r>
          </a:p>
          <a:p>
            <a:pPr marL="800100" lvl="1" indent="-342900">
              <a:buAutoNum type="arabicParenR"/>
            </a:pPr>
            <a:endParaRPr lang="en-US" altLang="zh-TW" sz="2400" dirty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3523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A04798-5168-4875-A411-80CD40D53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16" y="544152"/>
            <a:ext cx="6566757" cy="718058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F0F0F"/>
                </a:solidFill>
                <a:latin typeface="Roboto"/>
                <a:ea typeface="Roboto"/>
                <a:cs typeface="Roboto"/>
              </a:rPr>
              <a:t>Latent Diffusion</a:t>
            </a:r>
            <a:endParaRPr lang="zh-TW" dirty="0"/>
          </a:p>
        </p:txBody>
      </p:sp>
      <p:pic>
        <p:nvPicPr>
          <p:cNvPr id="3" name="圖片 2" descr="一張含有 文字, 螢幕擷取畫面, 圖表, 字型 的圖片&#10;&#10;AI 產生的內容可能不正確。">
            <a:extLst>
              <a:ext uri="{FF2B5EF4-FFF2-40B4-BE49-F238E27FC236}">
                <a16:creationId xmlns:a16="http://schemas.microsoft.com/office/drawing/2014/main" id="{C363C685-F821-E348-9BB5-5D32AD8AB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52" y="1344536"/>
            <a:ext cx="10244951" cy="476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1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2889</TotalTime>
  <Words>1333</Words>
  <Application>Microsoft Office PowerPoint</Application>
  <PresentationFormat>寬螢幕</PresentationFormat>
  <Paragraphs>195</Paragraphs>
  <Slides>25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3" baseType="lpstr">
      <vt:lpstr>Google Sans Text</vt:lpstr>
      <vt:lpstr>新細明體</vt:lpstr>
      <vt:lpstr>Arial</vt:lpstr>
      <vt:lpstr>Calibri</vt:lpstr>
      <vt:lpstr>Calibri Light</vt:lpstr>
      <vt:lpstr>Roboto</vt:lpstr>
      <vt:lpstr>Times New Roman</vt:lpstr>
      <vt:lpstr>Office 佈景主題</vt:lpstr>
      <vt:lpstr>Interpolating between Images with Diffusion Models</vt:lpstr>
      <vt:lpstr>CONTENTS</vt:lpstr>
      <vt:lpstr>Introduction</vt:lpstr>
      <vt:lpstr>Diffusion Training</vt:lpstr>
      <vt:lpstr>CONTENTS</vt:lpstr>
      <vt:lpstr>Progressive generation</vt:lpstr>
      <vt:lpstr>Literature Review: Latent space interpolation vs. Pixel space interpolation</vt:lpstr>
      <vt:lpstr>Literature Review: Latent space interpolation vs. Pixel space interpolation</vt:lpstr>
      <vt:lpstr>Latent Diffusion</vt:lpstr>
      <vt:lpstr>CONTENTS</vt:lpstr>
      <vt:lpstr>Diffusion for Interpolating Images</vt:lpstr>
      <vt:lpstr>Noise schedule</vt:lpstr>
      <vt:lpstr>Textual inversion</vt:lpstr>
      <vt:lpstr>Textual inversion</vt:lpstr>
      <vt:lpstr>Pose guidance</vt:lpstr>
      <vt:lpstr>CLIP ranking</vt:lpstr>
      <vt:lpstr>Latent Interpolation</vt:lpstr>
      <vt:lpstr>Latent Interpolation</vt:lpstr>
      <vt:lpstr>Latent Interpolation</vt:lpstr>
      <vt:lpstr>Latent Interpolation</vt:lpstr>
      <vt:lpstr>CONTENTS</vt:lpstr>
      <vt:lpstr>Diffusion for Interpolating Images</vt:lpstr>
      <vt:lpstr>CONTENTS</vt:lpstr>
      <vt:lpstr>Conclusion</vt:lpstr>
      <vt:lpstr>Diffusion for Interpolating 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崇碩 陳</dc:creator>
  <cp:lastModifiedBy>User</cp:lastModifiedBy>
  <cp:revision>163</cp:revision>
  <dcterms:created xsi:type="dcterms:W3CDTF">2023-03-04T07:12:03Z</dcterms:created>
  <dcterms:modified xsi:type="dcterms:W3CDTF">2025-09-29T07:17:28Z</dcterms:modified>
</cp:coreProperties>
</file>